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2FEC7A-3CBB-4675-BE39-6A3946E9D09A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A480CE-16AA-486F-B7C0-2564C502C1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6248400"/>
            <a:ext cx="5637010" cy="882119"/>
          </a:xfrm>
        </p:spPr>
        <p:txBody>
          <a:bodyPr/>
          <a:lstStyle/>
          <a:p>
            <a:pPr algn="r"/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686800" cy="1793167"/>
          </a:xfrm>
        </p:spPr>
        <p:txBody>
          <a:bodyPr/>
          <a:lstStyle/>
          <a:p>
            <a:r>
              <a:rPr lang="en-US" dirty="0" smtClean="0"/>
              <a:t>Case Study 9: </a:t>
            </a:r>
            <a:br>
              <a:rPr lang="en-US" dirty="0" smtClean="0"/>
            </a:br>
            <a:r>
              <a:rPr lang="en-US" dirty="0" smtClean="0"/>
              <a:t>Blunt Abdominal </a:t>
            </a:r>
            <a:r>
              <a:rPr lang="en-US" dirty="0"/>
              <a:t>T</a:t>
            </a:r>
            <a:r>
              <a:rPr lang="en-US" dirty="0" smtClean="0"/>
              <a:t>rauma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30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Answer: </a:t>
            </a:r>
          </a:p>
          <a:p>
            <a:endParaRPr lang="en-US" sz="2000" b="1" dirty="0" smtClean="0"/>
          </a:p>
          <a:p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6200000">
            <a:off x="5621044" y="6151523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Question 4</a:t>
            </a:r>
            <a:endParaRPr lang="en-US" dirty="0"/>
          </a:p>
        </p:txBody>
      </p:sp>
      <p:pic>
        <p:nvPicPr>
          <p:cNvPr id="1037" name="Picture 13" descr="An external file that holds a picture, illustration, etc.&#10;Object name is 134_2013_2906_Fig2_HT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884"/>
            <a:ext cx="5987955" cy="688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076692"/>
            <a:ext cx="151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(Kirkpatrick,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841" y="5715000"/>
            <a:ext cx="6512511" cy="1143000"/>
          </a:xfrm>
        </p:spPr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/>
              <a:t>What is meant by abdominal compartment syndrome/ intra-abdominal hypertension?</a:t>
            </a:r>
          </a:p>
        </p:txBody>
      </p:sp>
    </p:spTree>
    <p:extLst>
      <p:ext uri="{BB962C8B-B14F-4D97-AF65-F5344CB8AC3E}">
        <p14:creationId xmlns:p14="http://schemas.microsoft.com/office/powerpoint/2010/main" val="27381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096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Answer: </a:t>
            </a:r>
          </a:p>
          <a:p>
            <a:endParaRPr lang="en-US" sz="2000" b="1" dirty="0"/>
          </a:p>
          <a:p>
            <a:r>
              <a:rPr lang="en-US" sz="2000" dirty="0" smtClean="0"/>
              <a:t>The pressure within the abdominal cavity, or intra-abdominal pressure in a normal person is 0-5 mmHg.  Various factors, including blunt trauma can lead to increased abdominal pressure or intra-abdominal hypertension which is defined as sustained pressures over 12 mmHg (Lee, 2012). </a:t>
            </a:r>
          </a:p>
          <a:p>
            <a:r>
              <a:rPr lang="en-US" sz="2000" dirty="0" smtClean="0"/>
              <a:t>If untreated, high pressures are sustained and the illness progresses to Abdominal Compartment Syndrome (ACS).</a:t>
            </a:r>
          </a:p>
          <a:p>
            <a:endParaRPr lang="en-US" sz="2000" dirty="0" smtClean="0"/>
          </a:p>
          <a:p>
            <a:r>
              <a:rPr lang="en-US" sz="2000" dirty="0" smtClean="0"/>
              <a:t>ACS is </a:t>
            </a:r>
            <a:r>
              <a:rPr lang="en-US" sz="2000" dirty="0"/>
              <a:t>defined by the World Society of Abdominal Compartment Syndrome as a sustained intra-abdominal pressure (IAP) of  &gt; 20 mmHg (with or without an abdominal perfusion pressure (APP) &lt; 60 mmHg) that is associated with new organ dysfunction/failure (Cheatham, M.L., 2009</a:t>
            </a:r>
            <a:r>
              <a:rPr lang="en-US" sz="2000" dirty="0" smtClean="0"/>
              <a:t>).</a:t>
            </a:r>
            <a:endParaRPr lang="en-US" sz="2000" dirty="0"/>
          </a:p>
          <a:p>
            <a:endParaRPr lang="en-US" sz="2000" b="1" dirty="0" smtClean="0"/>
          </a:p>
          <a:p>
            <a:endParaRPr lang="en-US" sz="20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7841" y="571500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Question 5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197" y="675564"/>
            <a:ext cx="27813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6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841" y="5715000"/>
            <a:ext cx="6512511" cy="1143000"/>
          </a:xfrm>
        </p:spPr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/>
              <a:t>What is a pulmonary contusion? </a:t>
            </a:r>
            <a:endParaRPr lang="en-US" sz="4000" dirty="0" smtClean="0"/>
          </a:p>
          <a:p>
            <a:pPr lvl="0" algn="ctr"/>
            <a:endParaRPr lang="en-US" sz="4000" dirty="0" smtClean="0"/>
          </a:p>
          <a:p>
            <a:pPr lvl="0" algn="ctr"/>
            <a:r>
              <a:rPr lang="en-US" sz="4000" dirty="0" smtClean="0"/>
              <a:t>What </a:t>
            </a:r>
            <a:r>
              <a:rPr lang="en-US" sz="4000" dirty="0"/>
              <a:t>other factors may be contributing to Mr. </a:t>
            </a:r>
            <a:r>
              <a:rPr lang="en-US" sz="4000" dirty="0" err="1"/>
              <a:t>Reynold’s</a:t>
            </a:r>
            <a:r>
              <a:rPr lang="en-US" sz="4000" dirty="0"/>
              <a:t> poor oxygenation status?</a:t>
            </a:r>
          </a:p>
        </p:txBody>
      </p:sp>
    </p:spTree>
    <p:extLst>
      <p:ext uri="{BB962C8B-B14F-4D97-AF65-F5344CB8AC3E}">
        <p14:creationId xmlns:p14="http://schemas.microsoft.com/office/powerpoint/2010/main" val="382534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8740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Answer:</a:t>
            </a:r>
          </a:p>
          <a:p>
            <a:endParaRPr lang="en-US" sz="2000" b="1" dirty="0"/>
          </a:p>
          <a:p>
            <a:endParaRPr lang="en-US" sz="2000" dirty="0" smtClean="0"/>
          </a:p>
          <a:p>
            <a:r>
              <a:rPr lang="en-US" sz="2000" dirty="0" smtClean="0"/>
              <a:t>A pulmonary contusion is an injury to the lung without laceration that may not be visible on X-ray for up to 48 hours (trauma.org, 2004).</a:t>
            </a:r>
            <a:endParaRPr lang="en-US" sz="2000" b="1" dirty="0" smtClean="0"/>
          </a:p>
          <a:p>
            <a:endParaRPr lang="en-US" sz="2000" b="1" dirty="0" smtClean="0"/>
          </a:p>
          <a:p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7841" y="571500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Question 6</a:t>
            </a:r>
            <a:endParaRPr lang="en-US" dirty="0"/>
          </a:p>
        </p:txBody>
      </p:sp>
      <p:pic>
        <p:nvPicPr>
          <p:cNvPr id="5122" name="Picture 2" descr="http://www.trauma.org/archive/thoracic/images/contusion24-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36" y="457200"/>
            <a:ext cx="264159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3773" y="3133299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Contributing factors for poor oxygenation:</a:t>
            </a:r>
          </a:p>
          <a:p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Shallow, short breaths (due to contusions)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Increased abdominal pressure (reduced lung compliance)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Poor cardiac output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ncreasing </a:t>
            </a:r>
            <a:r>
              <a:rPr lang="en-US" sz="2000" dirty="0"/>
              <a:t>systemic vascular </a:t>
            </a:r>
            <a:r>
              <a:rPr lang="en-US" sz="2000" dirty="0" smtClean="0"/>
              <a:t>resistance</a:t>
            </a:r>
          </a:p>
        </p:txBody>
      </p:sp>
    </p:spTree>
    <p:extLst>
      <p:ext uri="{BB962C8B-B14F-4D97-AF65-F5344CB8AC3E}">
        <p14:creationId xmlns:p14="http://schemas.microsoft.com/office/powerpoint/2010/main" val="37327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841" y="5715000"/>
            <a:ext cx="6512511" cy="1143000"/>
          </a:xfrm>
        </p:spPr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572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500" dirty="0"/>
              <a:t>What are the nutritional needs of a patient with a blunt abdominal trauma? </a:t>
            </a:r>
            <a:endParaRPr lang="en-US" sz="3500" dirty="0" smtClean="0"/>
          </a:p>
          <a:p>
            <a:pPr lvl="0" algn="ctr"/>
            <a:endParaRPr lang="en-US" sz="3500" dirty="0"/>
          </a:p>
          <a:p>
            <a:pPr lvl="0" algn="ctr"/>
            <a:r>
              <a:rPr lang="en-US" sz="3500" dirty="0" smtClean="0"/>
              <a:t>What </a:t>
            </a:r>
            <a:r>
              <a:rPr lang="en-US" sz="3500" dirty="0"/>
              <a:t>type and when </a:t>
            </a:r>
            <a:endParaRPr lang="en-US" sz="3500" dirty="0" smtClean="0"/>
          </a:p>
          <a:p>
            <a:pPr lvl="0" algn="ctr"/>
            <a:r>
              <a:rPr lang="en-US" sz="3500" dirty="0" smtClean="0"/>
              <a:t>should </a:t>
            </a:r>
            <a:r>
              <a:rPr lang="en-US" sz="3500" dirty="0"/>
              <a:t>feeding be started? </a:t>
            </a:r>
            <a:endParaRPr lang="en-US" sz="3500" dirty="0" smtClean="0"/>
          </a:p>
          <a:p>
            <a:pPr lvl="0" algn="ctr"/>
            <a:endParaRPr lang="en-US" sz="3500" dirty="0" smtClean="0"/>
          </a:p>
          <a:p>
            <a:pPr lvl="0" algn="ctr"/>
            <a:r>
              <a:rPr lang="en-US" sz="3500" dirty="0" smtClean="0"/>
              <a:t>What </a:t>
            </a:r>
            <a:r>
              <a:rPr lang="en-US" sz="3500" dirty="0"/>
              <a:t>complications should the nurse be concerned with at each stage of recovery?</a:t>
            </a:r>
          </a:p>
        </p:txBody>
      </p:sp>
    </p:spTree>
    <p:extLst>
      <p:ext uri="{BB962C8B-B14F-4D97-AF65-F5344CB8AC3E}">
        <p14:creationId xmlns:p14="http://schemas.microsoft.com/office/powerpoint/2010/main" val="382534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6200"/>
            <a:ext cx="57013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Answer:  </a:t>
            </a:r>
            <a:endParaRPr lang="en-US" sz="2000" b="1" dirty="0"/>
          </a:p>
          <a:p>
            <a:r>
              <a:rPr lang="en-US" sz="2000" dirty="0" smtClean="0"/>
              <a:t>Feeding should be started as soon as possible following trauma.  The patient will move from the Ebb phase (</a:t>
            </a:r>
            <a:r>
              <a:rPr lang="en-US" sz="2000" dirty="0" err="1" smtClean="0"/>
              <a:t>hypometabolism</a:t>
            </a:r>
            <a:r>
              <a:rPr lang="en-US" sz="2000" dirty="0" smtClean="0"/>
              <a:t>) to the Flow phase (</a:t>
            </a:r>
            <a:r>
              <a:rPr lang="en-US" sz="2000" dirty="0" err="1" smtClean="0"/>
              <a:t>hypermetabolism</a:t>
            </a:r>
            <a:r>
              <a:rPr lang="en-US" sz="2000" dirty="0" smtClean="0"/>
              <a:t>) and will require additional nutrients as they heal.</a:t>
            </a:r>
            <a:endParaRPr lang="en-US" sz="2000" dirty="0"/>
          </a:p>
          <a:p>
            <a:r>
              <a:rPr lang="en-US" sz="2000" dirty="0" smtClean="0"/>
              <a:t>Patients are at risk for amino acid and electrolyte deficiencies (Wagner, 2010).</a:t>
            </a:r>
            <a:endParaRPr lang="en-US" sz="2000" b="1" dirty="0"/>
          </a:p>
          <a:p>
            <a:endParaRPr lang="en-US" sz="2000" b="1" dirty="0" smtClean="0"/>
          </a:p>
          <a:p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7841" y="571500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Question 7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4" y="2688609"/>
            <a:ext cx="6427808" cy="294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4549" y="5715000"/>
            <a:ext cx="5860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formula used in this case study is </a:t>
            </a:r>
            <a:r>
              <a:rPr lang="en-US" dirty="0" err="1" smtClean="0"/>
              <a:t>Perative</a:t>
            </a:r>
            <a:r>
              <a:rPr lang="en-US" dirty="0" smtClean="0"/>
              <a:t>.  Here is more information about that formula specifically: http://abbottnutrition.com/brands/products/perative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34601" y="2879310"/>
            <a:ext cx="2209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Institutional guidelines should be followed.</a:t>
            </a:r>
          </a:p>
          <a:p>
            <a:endParaRPr lang="en-US" dirty="0" smtClean="0"/>
          </a:p>
          <a:p>
            <a:r>
              <a:rPr lang="en-US" dirty="0" smtClean="0"/>
              <a:t>Feeding protocol from Vanderbilt University Medical Center (Diaz, 2004)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211" y="914400"/>
            <a:ext cx="3886200" cy="147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01352" y="2284771"/>
            <a:ext cx="2909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www.jspen.jp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1497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303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Cheatham, M. L. (2009). Abdominal compartment syndrome: pathophysiology and 	definitions. [Review]. </a:t>
            </a:r>
            <a:r>
              <a:rPr lang="en-US" dirty="0" err="1" smtClean="0"/>
              <a:t>Scand</a:t>
            </a:r>
            <a:r>
              <a:rPr lang="en-US" dirty="0" smtClean="0"/>
              <a:t> J Trauma </a:t>
            </a:r>
            <a:r>
              <a:rPr lang="en-US" dirty="0" err="1" smtClean="0"/>
              <a:t>Resusc</a:t>
            </a:r>
            <a:r>
              <a:rPr lang="en-US" dirty="0" smtClean="0"/>
              <a:t> </a:t>
            </a:r>
            <a:r>
              <a:rPr lang="en-US" dirty="0" err="1" smtClean="0"/>
              <a:t>Emerg</a:t>
            </a:r>
            <a:r>
              <a:rPr lang="en-US" dirty="0" smtClean="0"/>
              <a:t> Med, 17, 10. </a:t>
            </a:r>
            <a:r>
              <a:rPr lang="en-US" dirty="0" err="1" smtClean="0"/>
              <a:t>doi</a:t>
            </a:r>
            <a:r>
              <a:rPr lang="en-US" dirty="0" smtClean="0"/>
              <a:t>: 	10.1186/1757-7241-17-10.</a:t>
            </a:r>
            <a:endParaRPr lang="en-US" dirty="0"/>
          </a:p>
          <a:p>
            <a:r>
              <a:rPr lang="en-US" dirty="0" smtClean="0"/>
              <a:t>Diaz, J. (2004). Critical Care Nutrition Practice Guidelines- Vanderbilt University 	Medical Center. </a:t>
            </a:r>
            <a:r>
              <a:rPr lang="en-US" dirty="0" err="1" smtClean="0"/>
              <a:t>Retreived</a:t>
            </a:r>
            <a:r>
              <a:rPr lang="en-US" dirty="0" smtClean="0"/>
              <a:t> from www.mc.vanderbilt.edu</a:t>
            </a:r>
          </a:p>
          <a:p>
            <a:r>
              <a:rPr lang="en-US" dirty="0" smtClean="0"/>
              <a:t>	/surgery/trauma/Protocols/nutrition-protocol.pdf</a:t>
            </a:r>
          </a:p>
          <a:p>
            <a:r>
              <a:rPr lang="en-US" dirty="0" smtClean="0"/>
              <a:t>Kirkpatrick, AW, Roberts DJ, De </a:t>
            </a:r>
            <a:r>
              <a:rPr lang="en-US" dirty="0" err="1" smtClean="0"/>
              <a:t>Waele</a:t>
            </a:r>
            <a:r>
              <a:rPr lang="en-US" dirty="0" smtClean="0"/>
              <a:t> J, </a:t>
            </a:r>
            <a:r>
              <a:rPr lang="en-US" dirty="0" err="1" smtClean="0"/>
              <a:t>Jaeschke</a:t>
            </a:r>
            <a:r>
              <a:rPr lang="en-US" dirty="0" smtClean="0"/>
              <a:t> R, </a:t>
            </a:r>
            <a:r>
              <a:rPr lang="en-US" dirty="0" err="1" smtClean="0"/>
              <a:t>Malbrain</a:t>
            </a:r>
            <a:r>
              <a:rPr lang="en-US" dirty="0" smtClean="0"/>
              <a:t> ML … </a:t>
            </a:r>
            <a:r>
              <a:rPr lang="en-US" dirty="0" err="1" smtClean="0"/>
              <a:t>Olvera</a:t>
            </a:r>
            <a:r>
              <a:rPr lang="en-US" dirty="0" smtClean="0"/>
              <a:t> C. 	(2013). Intra-</a:t>
            </a:r>
            <a:r>
              <a:rPr lang="en-US" b="1" dirty="0" smtClean="0"/>
              <a:t>abdominal</a:t>
            </a:r>
            <a:r>
              <a:rPr lang="en-US" dirty="0" smtClean="0"/>
              <a:t> hypertension and the </a:t>
            </a:r>
            <a:r>
              <a:rPr lang="en-US" b="1" dirty="0" smtClean="0"/>
              <a:t>abdominal</a:t>
            </a:r>
            <a:r>
              <a:rPr lang="en-US" dirty="0" smtClean="0"/>
              <a:t> compartment 	syndrome: updated consensus definitions and clinical practice </a:t>
            </a:r>
            <a:r>
              <a:rPr lang="en-US" b="1" dirty="0" smtClean="0"/>
              <a:t>guidelines</a:t>
            </a:r>
            <a:r>
              <a:rPr lang="en-US" dirty="0" smtClean="0"/>
              <a:t> 	from the World Society of the </a:t>
            </a:r>
            <a:r>
              <a:rPr lang="en-US" b="1" dirty="0" smtClean="0"/>
              <a:t>Abdominal</a:t>
            </a:r>
            <a:r>
              <a:rPr lang="en-US" dirty="0" smtClean="0"/>
              <a:t> Compartment Syndrome. </a:t>
            </a:r>
            <a:r>
              <a:rPr lang="en-US" i="1" dirty="0" smtClean="0"/>
              <a:t>Intensive 	Care Medicine</a:t>
            </a:r>
            <a:r>
              <a:rPr lang="en-US" dirty="0" smtClean="0"/>
              <a:t>. 39(7):1190-206. </a:t>
            </a:r>
            <a:r>
              <a:rPr lang="en-US" dirty="0" err="1" smtClean="0"/>
              <a:t>doi</a:t>
            </a:r>
            <a:r>
              <a:rPr lang="en-US" dirty="0" smtClean="0"/>
              <a:t>: 10.1007/s00134-013-2906-z</a:t>
            </a:r>
            <a:endParaRPr lang="en-US" dirty="0"/>
          </a:p>
          <a:p>
            <a:r>
              <a:rPr lang="en-US" dirty="0" smtClean="0"/>
              <a:t>Lee, R. (2012). Intra-abdominal Hypertension and Abdominal Compartment </a:t>
            </a:r>
          </a:p>
          <a:p>
            <a:r>
              <a:rPr lang="en-US" dirty="0" smtClean="0"/>
              <a:t>	Syndrome: A Comprehensive Overview. </a:t>
            </a:r>
            <a:r>
              <a:rPr lang="en-US" i="1" dirty="0" smtClean="0"/>
              <a:t>Critical Care Nurse</a:t>
            </a:r>
            <a:r>
              <a:rPr lang="en-US" dirty="0" smtClean="0"/>
              <a:t> 32 (1):19-31. 	Retrieved from www.aacn.org/wd/Cetests/media/C1212.pdf</a:t>
            </a:r>
          </a:p>
          <a:p>
            <a:r>
              <a:rPr lang="en-US" dirty="0" smtClean="0"/>
              <a:t>Trauma.org</a:t>
            </a:r>
            <a:r>
              <a:rPr lang="en-US" dirty="0"/>
              <a:t>. (2004, February). </a:t>
            </a:r>
            <a:r>
              <a:rPr lang="en-US" i="1" dirty="0"/>
              <a:t>Chest trauma: Pulmonary contusion</a:t>
            </a:r>
            <a:r>
              <a:rPr lang="en-US" dirty="0"/>
              <a:t>. Retrieved </a:t>
            </a:r>
            <a:r>
              <a:rPr lang="en-US" dirty="0" smtClean="0"/>
              <a:t>from 	http</a:t>
            </a:r>
            <a:r>
              <a:rPr lang="en-US" dirty="0"/>
              <a:t>://</a:t>
            </a:r>
            <a:r>
              <a:rPr lang="en-US" dirty="0" smtClean="0"/>
              <a:t>www.trauma.org/archive/thoracic/CHESTcontusion.html</a:t>
            </a:r>
            <a:endParaRPr lang="en-US" dirty="0"/>
          </a:p>
          <a:p>
            <a:r>
              <a:rPr lang="en-US" dirty="0" smtClean="0"/>
              <a:t>Unbound Medicine. (2011). Hypovolemic/Hemorrhagic Shock</a:t>
            </a:r>
            <a:r>
              <a:rPr lang="en-US" b="1" dirty="0" smtClean="0"/>
              <a:t>. </a:t>
            </a:r>
            <a:r>
              <a:rPr lang="en-US" dirty="0" smtClean="0"/>
              <a:t>Retrieved from 	http://nursing.unboundmedicine.com/nursingcentral/ub/view/Diseas	</a:t>
            </a:r>
            <a:r>
              <a:rPr lang="en-US" dirty="0" err="1" smtClean="0"/>
              <a:t>es</a:t>
            </a:r>
            <a:r>
              <a:rPr lang="en-US" dirty="0" smtClean="0"/>
              <a:t>-	and-Disorders/73631/0/</a:t>
            </a:r>
            <a:r>
              <a:rPr lang="en-US" dirty="0" err="1" smtClean="0"/>
              <a:t>hypovolemic_hemorrhagic_shock</a:t>
            </a:r>
            <a:endParaRPr lang="en-US" dirty="0" smtClean="0"/>
          </a:p>
          <a:p>
            <a:r>
              <a:rPr lang="en-US" dirty="0" smtClean="0"/>
              <a:t>Wagner, K. D., Johnson, K.L., Hardin-Pierce, M. G. (2010). High-acuity nursing 	(5th 	ed.). Saddle River, NJ: Pearson Education Inc. </a:t>
            </a:r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31489" y="603843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841" y="5715000"/>
            <a:ext cx="6512511" cy="1143000"/>
          </a:xfrm>
        </p:spPr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What are the initial assessment priorities for a patient with </a:t>
            </a:r>
            <a:r>
              <a:rPr lang="en-US" sz="4000" dirty="0" smtClean="0"/>
              <a:t>blunt </a:t>
            </a:r>
            <a:r>
              <a:rPr lang="en-US" sz="4000" dirty="0"/>
              <a:t>abdominal trauma?</a:t>
            </a:r>
          </a:p>
        </p:txBody>
      </p:sp>
    </p:spTree>
    <p:extLst>
      <p:ext uri="{BB962C8B-B14F-4D97-AF65-F5344CB8AC3E}">
        <p14:creationId xmlns:p14="http://schemas.microsoft.com/office/powerpoint/2010/main" val="19919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303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Answer: </a:t>
            </a:r>
          </a:p>
          <a:p>
            <a:endParaRPr lang="en-US" sz="2000" b="1" dirty="0" smtClean="0"/>
          </a:p>
          <a:p>
            <a:r>
              <a:rPr lang="en-US" sz="2000" dirty="0" smtClean="0"/>
              <a:t>Always remember your A, B, C priorities.  For trauma,  here is a good way to remember your primary survey priorities:</a:t>
            </a:r>
          </a:p>
          <a:p>
            <a:endParaRPr lang="en-US" sz="2000" dirty="0" smtClean="0"/>
          </a:p>
          <a:p>
            <a:pPr lvl="0"/>
            <a:r>
              <a:rPr lang="en-US" sz="2000" b="1" u="sng" dirty="0" smtClean="0"/>
              <a:t>A</a:t>
            </a:r>
            <a:r>
              <a:rPr lang="en-US" sz="2000" dirty="0" smtClean="0"/>
              <a:t>irway- 	Is the patient’s airway open?</a:t>
            </a:r>
          </a:p>
          <a:p>
            <a:pPr lvl="0"/>
            <a:endParaRPr lang="en-US" sz="2000" dirty="0"/>
          </a:p>
          <a:p>
            <a:pPr lvl="0"/>
            <a:r>
              <a:rPr lang="en-US" sz="2000" b="1" u="sng" dirty="0"/>
              <a:t>B</a:t>
            </a:r>
            <a:r>
              <a:rPr lang="en-US" sz="2000" dirty="0"/>
              <a:t>reathing- </a:t>
            </a:r>
            <a:r>
              <a:rPr lang="en-US" sz="2000" dirty="0" smtClean="0"/>
              <a:t>	Are </a:t>
            </a:r>
            <a:r>
              <a:rPr lang="en-US" sz="2000" dirty="0"/>
              <a:t>respirations effective? </a:t>
            </a:r>
            <a:r>
              <a:rPr lang="en-US" sz="2000" dirty="0" smtClean="0"/>
              <a:t>Does the patient require 			assistance </a:t>
            </a:r>
            <a:r>
              <a:rPr lang="en-US" sz="2000" dirty="0"/>
              <a:t>or </a:t>
            </a:r>
            <a:r>
              <a:rPr lang="en-US" sz="2000" dirty="0" smtClean="0"/>
              <a:t>ventilation?</a:t>
            </a:r>
          </a:p>
          <a:p>
            <a:pPr lvl="0"/>
            <a:endParaRPr lang="en-US" sz="2000" dirty="0"/>
          </a:p>
          <a:p>
            <a:pPr lvl="0" algn="just"/>
            <a:r>
              <a:rPr lang="en-US" sz="2000" b="1" u="sng" dirty="0" smtClean="0"/>
              <a:t>C</a:t>
            </a:r>
            <a:r>
              <a:rPr lang="en-US" sz="2000" dirty="0" smtClean="0"/>
              <a:t>irculation-	Monitor for signs of </a:t>
            </a:r>
            <a:r>
              <a:rPr lang="en-US" sz="2000" dirty="0"/>
              <a:t>hypovolemic </a:t>
            </a:r>
            <a:r>
              <a:rPr lang="en-US" sz="2000" dirty="0" smtClean="0"/>
              <a:t>shock as these 			patients are high risk.</a:t>
            </a:r>
          </a:p>
          <a:p>
            <a:pPr lvl="0" algn="just"/>
            <a:endParaRPr lang="en-US" sz="2000" dirty="0"/>
          </a:p>
          <a:p>
            <a:pPr lvl="0"/>
            <a:r>
              <a:rPr lang="en-US" sz="2000" b="1" u="sng" dirty="0"/>
              <a:t>D</a:t>
            </a:r>
            <a:r>
              <a:rPr lang="en-US" sz="2000" dirty="0"/>
              <a:t>isability- </a:t>
            </a:r>
            <a:r>
              <a:rPr lang="en-US" sz="2000" dirty="0" smtClean="0"/>
              <a:t>	Perform a quick </a:t>
            </a:r>
            <a:r>
              <a:rPr lang="en-US" sz="2000" dirty="0" err="1"/>
              <a:t>neuro</a:t>
            </a:r>
            <a:r>
              <a:rPr lang="en-US" sz="2000" dirty="0"/>
              <a:t> </a:t>
            </a:r>
            <a:r>
              <a:rPr lang="en-US" sz="2000" dirty="0" smtClean="0"/>
              <a:t>assessment as well as LOC 			and </a:t>
            </a:r>
            <a:r>
              <a:rPr lang="en-US" sz="2000" dirty="0"/>
              <a:t>motor function </a:t>
            </a:r>
            <a:r>
              <a:rPr lang="en-US" sz="2000" dirty="0" smtClean="0"/>
              <a:t>evaluations.</a:t>
            </a:r>
          </a:p>
          <a:p>
            <a:pPr lvl="0"/>
            <a:endParaRPr lang="en-US" sz="2000" dirty="0"/>
          </a:p>
          <a:p>
            <a:pPr lvl="0"/>
            <a:r>
              <a:rPr lang="en-US" sz="2000" b="1" u="sng" dirty="0"/>
              <a:t>E</a:t>
            </a:r>
            <a:r>
              <a:rPr lang="en-US" sz="2000" dirty="0"/>
              <a:t>xposure and </a:t>
            </a:r>
            <a:r>
              <a:rPr lang="en-US" sz="2000" b="1" dirty="0" smtClean="0"/>
              <a:t>E</a:t>
            </a:r>
            <a:r>
              <a:rPr lang="en-US" sz="2000" dirty="0" smtClean="0"/>
              <a:t>vacuation- Undress </a:t>
            </a:r>
            <a:r>
              <a:rPr lang="en-US" sz="2000" dirty="0"/>
              <a:t>patient to see injuries, </a:t>
            </a:r>
            <a:r>
              <a:rPr lang="en-US" sz="2000" dirty="0" smtClean="0"/>
              <a:t>consider </a:t>
            </a:r>
            <a:r>
              <a:rPr lang="en-US" sz="2000" dirty="0"/>
              <a:t>transport </a:t>
            </a:r>
            <a:r>
              <a:rPr lang="en-US" sz="2000" dirty="0" smtClean="0"/>
              <a:t>			    if necessary</a:t>
            </a:r>
            <a:r>
              <a:rPr lang="en-US" sz="2000" dirty="0"/>
              <a:t>.</a:t>
            </a:r>
          </a:p>
          <a:p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7841" y="571500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Question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865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(Wagner,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/>
              <a:t>Explain the initial alterations in hemodynamic values presented</a:t>
            </a:r>
            <a:r>
              <a:rPr lang="en-US" sz="4000" dirty="0" smtClean="0"/>
              <a:t>.</a:t>
            </a:r>
          </a:p>
          <a:p>
            <a:pPr lvl="0" algn="ctr"/>
            <a:endParaRPr lang="en-US" sz="4000" dirty="0"/>
          </a:p>
          <a:p>
            <a:pPr lvl="0" algn="ctr"/>
            <a:r>
              <a:rPr lang="en-US" sz="4000" dirty="0" smtClean="0"/>
              <a:t>Describe </a:t>
            </a:r>
            <a:r>
              <a:rPr lang="en-US" sz="4000" dirty="0"/>
              <a:t>the stages of </a:t>
            </a:r>
            <a:endParaRPr lang="en-US" sz="4000" dirty="0" smtClean="0"/>
          </a:p>
          <a:p>
            <a:pPr lvl="0" algn="ctr"/>
            <a:r>
              <a:rPr lang="en-US" sz="4000" dirty="0" smtClean="0"/>
              <a:t>hypovolemic shock. </a:t>
            </a:r>
          </a:p>
          <a:p>
            <a:pPr lvl="0" algn="ctr"/>
            <a:r>
              <a:rPr lang="en-US" sz="4000" dirty="0" smtClean="0"/>
              <a:t>What </a:t>
            </a:r>
            <a:r>
              <a:rPr lang="en-US" sz="4000" dirty="0"/>
              <a:t>stage is he in? </a:t>
            </a:r>
            <a:endParaRPr lang="en-US" sz="4000" dirty="0" smtClean="0"/>
          </a:p>
          <a:p>
            <a:pPr lvl="0" algn="ctr"/>
            <a:r>
              <a:rPr lang="en-US" sz="4000" dirty="0" smtClean="0"/>
              <a:t>What </a:t>
            </a:r>
            <a:r>
              <a:rPr lang="en-US" sz="4000" dirty="0"/>
              <a:t>treatment should be provided?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17841" y="5715000"/>
            <a:ext cx="6512511" cy="1143000"/>
          </a:xfrm>
        </p:spPr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30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Answer: </a:t>
            </a:r>
          </a:p>
          <a:p>
            <a:endParaRPr lang="en-US" sz="2000" b="1" dirty="0" smtClean="0"/>
          </a:p>
          <a:p>
            <a:r>
              <a:rPr lang="en-US" sz="2000" u="sng" dirty="0" smtClean="0"/>
              <a:t>Stages of Hypovolemic Shock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r>
              <a:rPr lang="en-US" sz="2000" dirty="0"/>
              <a:t>Stage I- Up to 15% of the circulating volume, or approximately 750 mL of </a:t>
            </a:r>
            <a:r>
              <a:rPr lang="en-US" sz="2000" dirty="0" smtClean="0"/>
              <a:t>	blood</a:t>
            </a:r>
            <a:r>
              <a:rPr lang="en-US" sz="2000" dirty="0"/>
              <a:t>, is lost. These patients often exhibit few symptoms because </a:t>
            </a:r>
            <a:r>
              <a:rPr lang="en-US" sz="2000" dirty="0" smtClean="0"/>
              <a:t>	compensatory </a:t>
            </a:r>
            <a:r>
              <a:rPr lang="en-US" sz="2000" dirty="0"/>
              <a:t>mechanisms support bodily functions.</a:t>
            </a:r>
          </a:p>
          <a:p>
            <a:r>
              <a:rPr lang="en-US" sz="2000" dirty="0"/>
              <a:t>Stage II- When 15% to 30%, or up to 1,500 mL of blood, of the circulating </a:t>
            </a:r>
            <a:r>
              <a:rPr lang="en-US" sz="2000" dirty="0" smtClean="0"/>
              <a:t>	volume </a:t>
            </a:r>
            <a:r>
              <a:rPr lang="en-US" sz="2000" dirty="0"/>
              <a:t>is lost. These patients have subtle signs of shock, but vital </a:t>
            </a:r>
            <a:r>
              <a:rPr lang="en-US" sz="2000" dirty="0" smtClean="0"/>
              <a:t>	signs </a:t>
            </a:r>
            <a:r>
              <a:rPr lang="en-US" sz="2000" dirty="0"/>
              <a:t>usually remain normal.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Stage III- when 30% to 40% of the circulating volume, or from 1,500 to 2,000 </a:t>
            </a:r>
            <a:r>
              <a:rPr lang="en-US" sz="2000" dirty="0" smtClean="0">
                <a:solidFill>
                  <a:srgbClr val="FF0000"/>
                </a:solidFill>
              </a:rPr>
              <a:t>	mL </a:t>
            </a:r>
            <a:r>
              <a:rPr lang="en-US" sz="2000" dirty="0">
                <a:solidFill>
                  <a:srgbClr val="FF0000"/>
                </a:solidFill>
              </a:rPr>
              <a:t>of blood, is lost. This patient looks acutely ill.</a:t>
            </a:r>
          </a:p>
          <a:p>
            <a:r>
              <a:rPr lang="en-US" sz="2000" dirty="0"/>
              <a:t>Stage IV- Loss of more than 40% of circulating volume, or least 2,000 mL of </a:t>
            </a:r>
            <a:r>
              <a:rPr lang="en-US" sz="2000" dirty="0" smtClean="0"/>
              <a:t>	blood</a:t>
            </a:r>
            <a:r>
              <a:rPr lang="en-US" sz="2000" dirty="0"/>
              <a:t>.  Patient is at risk for exsanguination.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Treatment priority is fluid replacement and RBC if necessary. </a:t>
            </a:r>
          </a:p>
          <a:p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7841" y="571500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(Unbound Medicine,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30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7841" y="571500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Question 2</a:t>
            </a:r>
            <a:endParaRPr lang="en-US" dirty="0"/>
          </a:p>
        </p:txBody>
      </p:sp>
      <p:pic>
        <p:nvPicPr>
          <p:cNvPr id="4098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25" y="1"/>
            <a:ext cx="7464899" cy="579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43400" y="1294263"/>
            <a:ext cx="1885664" cy="28205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2725" y="5867400"/>
            <a:ext cx="4453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Malik, T.  (2013) Adapted from various sources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037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841" y="5715000"/>
            <a:ext cx="6512511" cy="1143000"/>
          </a:xfrm>
        </p:spPr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/>
              <a:t>What diagnostic tests are done to evaluate and treat patients who have sustained a blunt abdominal trauma?</a:t>
            </a:r>
          </a:p>
        </p:txBody>
      </p:sp>
    </p:spTree>
    <p:extLst>
      <p:ext uri="{BB962C8B-B14F-4D97-AF65-F5344CB8AC3E}">
        <p14:creationId xmlns:p14="http://schemas.microsoft.com/office/powerpoint/2010/main" val="345912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30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Answer: </a:t>
            </a:r>
          </a:p>
          <a:p>
            <a:endParaRPr lang="en-US" sz="2000" b="1" dirty="0" smtClean="0"/>
          </a:p>
          <a:p>
            <a:r>
              <a:rPr lang="en-US" sz="2000" dirty="0" smtClean="0"/>
              <a:t>Arterial Blood </a:t>
            </a:r>
            <a:r>
              <a:rPr lang="en-US" sz="2000" dirty="0"/>
              <a:t>G</a:t>
            </a:r>
            <a:r>
              <a:rPr lang="en-US" sz="2000" dirty="0" smtClean="0"/>
              <a:t>ases</a:t>
            </a:r>
          </a:p>
          <a:p>
            <a:r>
              <a:rPr lang="en-US" sz="2000" dirty="0" smtClean="0"/>
              <a:t>Complete Blood Count</a:t>
            </a:r>
            <a:endParaRPr lang="en-US" sz="2000" dirty="0"/>
          </a:p>
          <a:p>
            <a:r>
              <a:rPr lang="en-US" sz="2000" dirty="0" smtClean="0"/>
              <a:t>Hemodynamic </a:t>
            </a:r>
            <a:r>
              <a:rPr lang="en-US" sz="2000" dirty="0"/>
              <a:t>P</a:t>
            </a:r>
            <a:r>
              <a:rPr lang="en-US" sz="2000" dirty="0" smtClean="0"/>
              <a:t>arameters: cardiac </a:t>
            </a:r>
            <a:r>
              <a:rPr lang="en-US" sz="2000" dirty="0"/>
              <a:t>output and cardiac index, oxygen delivery, </a:t>
            </a:r>
            <a:r>
              <a:rPr lang="en-US" sz="2000" dirty="0" smtClean="0"/>
              <a:t>			oxygen </a:t>
            </a:r>
            <a:r>
              <a:rPr lang="en-US" sz="2000" dirty="0"/>
              <a:t>consumption, central venous pressure, </a:t>
            </a:r>
            <a:r>
              <a:rPr lang="en-US" sz="2000" dirty="0" smtClean="0"/>
              <a:t>				pulmonary </a:t>
            </a:r>
            <a:r>
              <a:rPr lang="en-US" sz="2000" dirty="0"/>
              <a:t>capillary wedge pressure, and systemic </a:t>
            </a:r>
            <a:r>
              <a:rPr lang="en-US" sz="2000" dirty="0" smtClean="0"/>
              <a:t>			vascular resistance</a:t>
            </a:r>
            <a:endParaRPr lang="en-US" sz="2000" dirty="0"/>
          </a:p>
          <a:p>
            <a:r>
              <a:rPr lang="en-US" sz="2000" dirty="0" smtClean="0"/>
              <a:t>Blood Lactate Level</a:t>
            </a:r>
            <a:endParaRPr lang="en-US" sz="2000" dirty="0"/>
          </a:p>
          <a:p>
            <a:r>
              <a:rPr lang="en-US" sz="2000" dirty="0" smtClean="0"/>
              <a:t>Hemoglobin &amp; Hematocrit</a:t>
            </a:r>
          </a:p>
          <a:p>
            <a:r>
              <a:rPr lang="en-US" sz="2000" dirty="0" smtClean="0"/>
              <a:t>Urinary Bladder Pressure Measurement</a:t>
            </a:r>
            <a:endParaRPr lang="en-US" sz="2000" dirty="0"/>
          </a:p>
          <a:p>
            <a:endParaRPr lang="en-US" sz="2000" dirty="0" smtClean="0"/>
          </a:p>
          <a:p>
            <a:endParaRPr lang="en-US" sz="2000" u="sng" dirty="0" smtClean="0"/>
          </a:p>
          <a:p>
            <a:r>
              <a:rPr lang="en-US" sz="2000" u="sng" dirty="0" smtClean="0"/>
              <a:t>Radiographic </a:t>
            </a:r>
            <a:r>
              <a:rPr lang="en-US" sz="2000" u="sng" dirty="0"/>
              <a:t>and imaging studies </a:t>
            </a:r>
            <a:r>
              <a:rPr lang="en-US" sz="2000" dirty="0"/>
              <a:t>are important depending on the location of interest and might include chest and abdominal x-rays, </a:t>
            </a:r>
            <a:r>
              <a:rPr lang="en-US" sz="2000" dirty="0" err="1"/>
              <a:t>transesophageal</a:t>
            </a:r>
            <a:r>
              <a:rPr lang="en-US" sz="2000" dirty="0"/>
              <a:t> echocardiography, aortography, computed tomography, magnetic resonance imaging, or focused abdominal </a:t>
            </a:r>
            <a:r>
              <a:rPr lang="en-US" sz="2000" dirty="0" err="1"/>
              <a:t>sonography</a:t>
            </a:r>
            <a:r>
              <a:rPr lang="en-US" sz="2000" dirty="0"/>
              <a:t> for trauma. </a:t>
            </a:r>
          </a:p>
          <a:p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7841" y="571500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Question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841" y="5715000"/>
            <a:ext cx="6512511" cy="1143000"/>
          </a:xfrm>
        </p:spPr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/>
              <a:t>What are the management guidelines for a patient with blunt abdominal trauma?</a:t>
            </a:r>
          </a:p>
        </p:txBody>
      </p:sp>
    </p:spTree>
    <p:extLst>
      <p:ext uri="{BB962C8B-B14F-4D97-AF65-F5344CB8AC3E}">
        <p14:creationId xmlns:p14="http://schemas.microsoft.com/office/powerpoint/2010/main" val="1760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2160</TotalTime>
  <Words>538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Case Study 9:  Blunt Abdominal Trauma</vt:lpstr>
      <vt:lpstr>Question 1</vt:lpstr>
      <vt:lpstr>PowerPoint Presentation</vt:lpstr>
      <vt:lpstr>Question 2</vt:lpstr>
      <vt:lpstr>PowerPoint Presentation</vt:lpstr>
      <vt:lpstr>PowerPoint Presentation</vt:lpstr>
      <vt:lpstr>Question 3</vt:lpstr>
      <vt:lpstr>PowerPoint Presentation</vt:lpstr>
      <vt:lpstr>Question 4</vt:lpstr>
      <vt:lpstr>PowerPoint Presentation</vt:lpstr>
      <vt:lpstr>Question 5</vt:lpstr>
      <vt:lpstr>PowerPoint Presentation</vt:lpstr>
      <vt:lpstr>Question 6</vt:lpstr>
      <vt:lpstr>PowerPoint Presentation</vt:lpstr>
      <vt:lpstr>Question 7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9:  Blunt Abdominal Trauma</dc:title>
  <dc:creator>Holly</dc:creator>
  <cp:lastModifiedBy>Holly</cp:lastModifiedBy>
  <cp:revision>16</cp:revision>
  <dcterms:created xsi:type="dcterms:W3CDTF">2013-07-14T14:31:36Z</dcterms:created>
  <dcterms:modified xsi:type="dcterms:W3CDTF">2013-07-16T02:32:28Z</dcterms:modified>
</cp:coreProperties>
</file>